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5"/>
  </p:notesMasterIdLst>
  <p:sldIdLst>
    <p:sldId id="256" r:id="rId2"/>
    <p:sldId id="289" r:id="rId3"/>
    <p:sldId id="258" r:id="rId4"/>
    <p:sldId id="259" r:id="rId5"/>
    <p:sldId id="261" r:id="rId6"/>
    <p:sldId id="262" r:id="rId7"/>
    <p:sldId id="264" r:id="rId8"/>
    <p:sldId id="272" r:id="rId9"/>
    <p:sldId id="263" r:id="rId10"/>
    <p:sldId id="300" r:id="rId11"/>
    <p:sldId id="266" r:id="rId12"/>
    <p:sldId id="268" r:id="rId13"/>
    <p:sldId id="270" r:id="rId14"/>
    <p:sldId id="267" r:id="rId15"/>
    <p:sldId id="269" r:id="rId16"/>
    <p:sldId id="271" r:id="rId17"/>
    <p:sldId id="299" r:id="rId18"/>
    <p:sldId id="273" r:id="rId19"/>
    <p:sldId id="274" r:id="rId20"/>
    <p:sldId id="275" r:id="rId21"/>
    <p:sldId id="276" r:id="rId22"/>
    <p:sldId id="281" r:id="rId23"/>
    <p:sldId id="282" r:id="rId24"/>
    <p:sldId id="283" r:id="rId25"/>
    <p:sldId id="284" r:id="rId26"/>
    <p:sldId id="285" r:id="rId27"/>
    <p:sldId id="279" r:id="rId28"/>
    <p:sldId id="277" r:id="rId29"/>
    <p:sldId id="278" r:id="rId30"/>
    <p:sldId id="288" r:id="rId31"/>
    <p:sldId id="301" r:id="rId32"/>
    <p:sldId id="290" r:id="rId33"/>
    <p:sldId id="291" r:id="rId34"/>
    <p:sldId id="292" r:id="rId35"/>
    <p:sldId id="302" r:id="rId36"/>
    <p:sldId id="304" r:id="rId37"/>
    <p:sldId id="303" r:id="rId38"/>
    <p:sldId id="305" r:id="rId39"/>
    <p:sldId id="306" r:id="rId40"/>
    <p:sldId id="307" r:id="rId41"/>
    <p:sldId id="294" r:id="rId42"/>
    <p:sldId id="296" r:id="rId43"/>
    <p:sldId id="297" r:id="rId44"/>
    <p:sldId id="298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8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A2909-9330-4039-84B1-8D8FF8917858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0E8E-A79F-4DDD-A7B8-C5BA51491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8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1D5131-C583-4014-80A1-00AD22A41E32}" type="slidenum">
              <a:rPr lang="en-US" altLang="en-US"/>
              <a:pPr eaLnBrk="1" hangingPunct="1"/>
              <a:t>36</a:t>
            </a:fld>
            <a:endParaRPr lang="en-US" alt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9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95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49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7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6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3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37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1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1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63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2E1E8-528D-4997-9C30-C645D7F215B7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BA463C0-4F05-4E6A-BEF0-C82DBC058D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21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522F-0C44-635B-68E2-B2BC48785D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26301" y="801688"/>
            <a:ext cx="11565699" cy="33820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latin typeface="Gill Sans MT" panose="020B0502020104020203" pitchFamily="34" charset="0"/>
              </a:rPr>
              <a:t>2024 Nade national training conference</a:t>
            </a:r>
            <a:br>
              <a:rPr lang="en-US" sz="3600" u="sng" dirty="0">
                <a:latin typeface="Gill Sans MT" panose="020B0502020104020203" pitchFamily="34" charset="0"/>
              </a:rPr>
            </a:br>
            <a:br>
              <a:rPr lang="en-US" sz="3600" u="sng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everything you wanted to know about PFTs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(but were afraid to ask)</a:t>
            </a:r>
            <a:br>
              <a:rPr lang="en-US" sz="2800" dirty="0">
                <a:latin typeface="Gill Sans MT" panose="020B0502020104020203" pitchFamily="34" charset="0"/>
              </a:rPr>
            </a:b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A presentation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by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J. Scott Pritchard, DO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 </a:t>
            </a:r>
            <a:br>
              <a:rPr lang="en-US" sz="2800" dirty="0">
                <a:latin typeface="Gill Sans MT" panose="020B0502020104020203" pitchFamily="34" charset="0"/>
              </a:rPr>
            </a:br>
            <a:endParaRPr lang="en-US" sz="3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230px-Barrowchest.jpg">
            <a:extLst>
              <a:ext uri="{FF2B5EF4-FFF2-40B4-BE49-F238E27FC236}">
                <a16:creationId xmlns:a16="http://schemas.microsoft.com/office/drawing/2014/main" id="{62DCD6EB-3928-6C3D-732D-40DF67318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8" y="0"/>
            <a:ext cx="106159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8AF6-2F32-1111-ACAB-BA1E411C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A close up of a rock&#10;&#10;Description automatically generated with low confidence">
            <a:extLst>
              <a:ext uri="{FF2B5EF4-FFF2-40B4-BE49-F238E27FC236}">
                <a16:creationId xmlns:a16="http://schemas.microsoft.com/office/drawing/2014/main" id="{D8E0CF3F-0132-2AE8-EE15-CBC3B950A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571500"/>
            <a:ext cx="13131800" cy="75438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53DFDD-713F-8DA9-41FC-574BA08A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2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D14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8F40D08-E335-843F-8557-663177A38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67" y="892100"/>
            <a:ext cx="12357099" cy="71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70A9-C37E-4692-7DBF-01F7B797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0B89592-F92D-2ED1-A6E8-396C2AD4A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660" y="125260"/>
            <a:ext cx="12437659" cy="6732740"/>
          </a:xfrm>
        </p:spPr>
      </p:pic>
    </p:spTree>
    <p:extLst>
      <p:ext uri="{BB962C8B-B14F-4D97-AF65-F5344CB8AC3E}">
        <p14:creationId xmlns:p14="http://schemas.microsoft.com/office/powerpoint/2010/main" val="382877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text, x-ray film&#10;&#10;Description automatically generated">
            <a:extLst>
              <a:ext uri="{FF2B5EF4-FFF2-40B4-BE49-F238E27FC236}">
                <a16:creationId xmlns:a16="http://schemas.microsoft.com/office/drawing/2014/main" id="{C9DAB78B-1C29-DE14-88F5-FD215D995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99" y="-266698"/>
            <a:ext cx="12280900" cy="72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4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9FA4-A589-CBAB-E85A-6DE98684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 descr="Diagram">
            <a:extLst>
              <a:ext uri="{FF2B5EF4-FFF2-40B4-BE49-F238E27FC236}">
                <a16:creationId xmlns:a16="http://schemas.microsoft.com/office/drawing/2014/main" id="{0EA73A45-E376-3EC8-6CF3-D1F2E5B84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20" y="-482600"/>
            <a:ext cx="13103520" cy="7340600"/>
          </a:xfrm>
        </p:spPr>
      </p:pic>
    </p:spTree>
    <p:extLst>
      <p:ext uri="{BB962C8B-B14F-4D97-AF65-F5344CB8AC3E}">
        <p14:creationId xmlns:p14="http://schemas.microsoft.com/office/powerpoint/2010/main" val="2014368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CD9FDB-46E7-A6C0-CCF3-C33D57475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0" b="12714"/>
          <a:stretch/>
        </p:blipFill>
        <p:spPr>
          <a:xfrm>
            <a:off x="-177421" y="-1078173"/>
            <a:ext cx="12951725" cy="79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0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">
            <a:extLst>
              <a:ext uri="{FF2B5EF4-FFF2-40B4-BE49-F238E27FC236}">
                <a16:creationId xmlns:a16="http://schemas.microsoft.com/office/drawing/2014/main" id="{BE385E96-1227-AF05-F945-D8D54F646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b="8989"/>
          <a:stretch/>
        </p:blipFill>
        <p:spPr>
          <a:xfrm>
            <a:off x="20" y="-342900"/>
            <a:ext cx="12191980" cy="71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5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28E3-BC8C-6B6F-CB0C-977D7926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F43D2C1-60DF-1822-BCA6-A8235818D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4499" y="-1171137"/>
            <a:ext cx="17072611" cy="7224618"/>
          </a:xfrm>
        </p:spPr>
      </p:pic>
    </p:spTree>
    <p:extLst>
      <p:ext uri="{BB962C8B-B14F-4D97-AF65-F5344CB8AC3E}">
        <p14:creationId xmlns:p14="http://schemas.microsoft.com/office/powerpoint/2010/main" val="366135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DCE1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Diagram">
            <a:extLst>
              <a:ext uri="{FF2B5EF4-FFF2-40B4-BE49-F238E27FC236}">
                <a16:creationId xmlns:a16="http://schemas.microsoft.com/office/drawing/2014/main" id="{280AE9FE-4F6C-8FF5-D4BE-9017BE03B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-41908"/>
            <a:ext cx="9043792" cy="65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3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231D-C4CE-C641-2354-92632CF4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mountain, snow, sky, outdoor">
            <a:extLst>
              <a:ext uri="{FF2B5EF4-FFF2-40B4-BE49-F238E27FC236}">
                <a16:creationId xmlns:a16="http://schemas.microsoft.com/office/drawing/2014/main" id="{6A7B956E-F971-25AF-533F-1EBF21048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364"/>
            <a:ext cx="12192000" cy="7076364"/>
          </a:xfrm>
        </p:spPr>
      </p:pic>
    </p:spTree>
    <p:extLst>
      <p:ext uri="{BB962C8B-B14F-4D97-AF65-F5344CB8AC3E}">
        <p14:creationId xmlns:p14="http://schemas.microsoft.com/office/powerpoint/2010/main" val="319895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217-538B-1EA8-C16A-006B9C92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ED9D687-A5AC-7738-D7DF-26C6708EF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478"/>
            <a:ext cx="12460406" cy="5917003"/>
          </a:xfrm>
        </p:spPr>
      </p:pic>
    </p:spTree>
    <p:extLst>
      <p:ext uri="{BB962C8B-B14F-4D97-AF65-F5344CB8AC3E}">
        <p14:creationId xmlns:p14="http://schemas.microsoft.com/office/powerpoint/2010/main" val="253984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8BB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E6048FF-885F-ED69-5BE7-325CC4CBB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468630"/>
            <a:ext cx="10991657" cy="58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38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5914-48B2-6937-A6A2-B3A5F7B8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54239" y="-1672684"/>
            <a:ext cx="8643154" cy="13939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1A4F-D932-843F-9CBC-E9F75A8C6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234" y="0"/>
            <a:ext cx="10671717" cy="612201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    </a:t>
            </a:r>
            <a:r>
              <a:rPr lang="en-US" sz="2800" dirty="0"/>
              <a:t>Cystic Fibrosis </a:t>
            </a:r>
          </a:p>
          <a:p>
            <a:r>
              <a:rPr lang="en-US" sz="2800" dirty="0"/>
              <a:t>        - Hereditary – autosome recessive – 39000 in US (1.17%)</a:t>
            </a:r>
          </a:p>
          <a:p>
            <a:r>
              <a:rPr lang="en-US" sz="2800" dirty="0"/>
              <a:t>        - CFTR gene mutation – (Cystic Fibrosis Transmembrane</a:t>
            </a:r>
          </a:p>
          <a:p>
            <a:r>
              <a:rPr lang="en-US" sz="2800" dirty="0"/>
              <a:t>                                             conductance regulator)</a:t>
            </a:r>
          </a:p>
          <a:p>
            <a:r>
              <a:rPr lang="en-US" sz="2800" dirty="0"/>
              <a:t>        - Affects mucus, sweat and digestive enzymes (exocrine glands)</a:t>
            </a:r>
          </a:p>
          <a:p>
            <a:r>
              <a:rPr lang="en-US" sz="2800" dirty="0"/>
              <a:t>        - Thick mucus in the lungs/infection, poor growth, fatty stools,</a:t>
            </a:r>
          </a:p>
          <a:p>
            <a:r>
              <a:rPr lang="en-US" sz="2800" dirty="0"/>
              <a:t>          clubbing of the digits and diabetes</a:t>
            </a:r>
          </a:p>
          <a:p>
            <a:r>
              <a:rPr lang="en-US" sz="2800" dirty="0"/>
              <a:t>        - Listing 3.04 – Separate tables, listings for growth and DM(DC)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17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BBC21-0754-0EFF-450E-A1469855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EFBD-2ADA-F8D0-FDC6-76B8A6D15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302" y="3531204"/>
            <a:ext cx="2823919" cy="1610643"/>
          </a:xfrm>
        </p:spPr>
        <p:txBody>
          <a:bodyPr vert="horz" lIns="91440" tIns="91440" rIns="91440" bIns="91440" rtlCol="0">
            <a:normAutofit/>
          </a:bodyPr>
          <a:lstStyle/>
          <a:p>
            <a:endParaRPr lang="en-US" sz="1600" cap="all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agram">
            <a:extLst>
              <a:ext uri="{FF2B5EF4-FFF2-40B4-BE49-F238E27FC236}">
                <a16:creationId xmlns:a16="http://schemas.microsoft.com/office/drawing/2014/main" id="{2C0A29AA-EAAA-7C62-0F3E-FA341588F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" y="-176950"/>
            <a:ext cx="11957521" cy="70463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155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DA31-2259-F8D4-4448-C4FAFA48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12CF-0FC1-C8ED-3301-95B7E343B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6F74C-39C7-4D6F-BF25-C98AE0562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241300"/>
            <a:ext cx="12306300" cy="74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7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2ECE-0671-8F05-B03A-02FD9594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0"/>
            <a:ext cx="8643154" cy="607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4F5F9-A9E3-BCA1-654B-300B68120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lose-up of hands holding each other">
            <a:extLst>
              <a:ext uri="{FF2B5EF4-FFF2-40B4-BE49-F238E27FC236}">
                <a16:creationId xmlns:a16="http://schemas.microsoft.com/office/drawing/2014/main" id="{8B399D29-042B-A6CE-70CB-3A959FAA1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1" y="-501041"/>
            <a:ext cx="11373633" cy="73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3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D1882D-750D-826F-CD48-CEC97D84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B141E6-1548-BAF3-23C1-15E2DFF3F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person, hat, baby&#10;&#10;Description automatically generated">
            <a:extLst>
              <a:ext uri="{FF2B5EF4-FFF2-40B4-BE49-F238E27FC236}">
                <a16:creationId xmlns:a16="http://schemas.microsoft.com/office/drawing/2014/main" id="{B6EBC0C1-726C-D1B3-3FA3-963F777D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0" y="0"/>
            <a:ext cx="11591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4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Diagram">
            <a:extLst>
              <a:ext uri="{FF2B5EF4-FFF2-40B4-BE49-F238E27FC236}">
                <a16:creationId xmlns:a16="http://schemas.microsoft.com/office/drawing/2014/main" id="{8CB00528-CDB4-3AB6-4C73-EFF20F5C1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b="162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07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bnormal lung">
            <a:extLst>
              <a:ext uri="{FF2B5EF4-FFF2-40B4-BE49-F238E27FC236}">
                <a16:creationId xmlns:a16="http://schemas.microsoft.com/office/drawing/2014/main" id="{CB375F6A-BC74-8F87-E765-D19999D0C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3" b="21611"/>
          <a:stretch/>
        </p:blipFill>
        <p:spPr>
          <a:xfrm>
            <a:off x="37578" y="-293426"/>
            <a:ext cx="12039569" cy="71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close-up of a fetus&#10;&#10;Description automatically generated with low confidence">
            <a:extLst>
              <a:ext uri="{FF2B5EF4-FFF2-40B4-BE49-F238E27FC236}">
                <a16:creationId xmlns:a16="http://schemas.microsoft.com/office/drawing/2014/main" id="{54EC132C-A93B-201E-5C4A-050927A64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0"/>
            <a:ext cx="10727799" cy="70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B1CF8-288C-942B-9ECA-F3736264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EC614-CAEA-52AE-67DE-78248A62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 What are Respiratory Disorders?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 Differentiate between Obstructive vs. Restrictive Lung disease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 Cystic Fibrosis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 Bronchiectasis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 Pulmonary Function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 Other tools to assess severity and associated functional impact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14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F3C804-17BD-BD1A-BE22-048EBEC0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8B9B6B-4F1B-DCE2-4865-76031E68A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outdoor, sky, water, nature">
            <a:extLst>
              <a:ext uri="{FF2B5EF4-FFF2-40B4-BE49-F238E27FC236}">
                <a16:creationId xmlns:a16="http://schemas.microsoft.com/office/drawing/2014/main" id="{6AE911BC-C688-8305-F28B-11DD4254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-635000"/>
            <a:ext cx="12103100" cy="76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0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C862-5F19-4319-7C0C-0AB89CFB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B7F30-35A3-F9A0-10B5-C02C6722F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diagram">
            <a:extLst>
              <a:ext uri="{FF2B5EF4-FFF2-40B4-BE49-F238E27FC236}">
                <a16:creationId xmlns:a16="http://schemas.microsoft.com/office/drawing/2014/main" id="{B995F3A3-561B-23CA-E8F0-659C23365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361"/>
            <a:ext cx="12099073" cy="62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25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48DCC-824B-1817-7BF6-43E475C7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-2483892"/>
            <a:ext cx="8643154" cy="4640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2309D-C020-DDFA-A8A9-843451D3F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432" y="1"/>
            <a:ext cx="11122925" cy="635985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u="sng" dirty="0"/>
              <a:t>Spirometry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FEV1 – the volume of air exhaled during the first second of the </a:t>
            </a:r>
          </a:p>
          <a:p>
            <a:r>
              <a:rPr lang="en-US" sz="2800" u="sng" dirty="0"/>
              <a:t> </a:t>
            </a:r>
            <a:r>
              <a:rPr lang="en-US" sz="2800" dirty="0"/>
              <a:t>                forced expiratory maneuver.  Must last six seconds or 1 </a:t>
            </a:r>
          </a:p>
          <a:p>
            <a:r>
              <a:rPr lang="en-US" sz="2800" dirty="0"/>
              <a:t>                 second on a plateaued curve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 FVC  - the total volume of air exhaled during the forced expiratory</a:t>
            </a:r>
          </a:p>
          <a:p>
            <a:r>
              <a:rPr lang="en-US" sz="2800" dirty="0"/>
              <a:t>                maneuver         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FEV1/FVC – ratio of the FEV1/FVC in percentage.    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Single breath uncorrected DLCO (diffusion in liters of carbon monoxide)       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IVC/FVC ratio – 85% or greater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3162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8817-B7E6-2EE7-B183-6057884D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-1490596"/>
            <a:ext cx="8643154" cy="10129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39790-D882-159B-4CAC-00FE42DCE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35069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Requirements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      Height w/shoes or wing-span for severe kyphoscoliosis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      Weight and Gender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      Comment upon Effort and Cooperation with testing.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      Legible tracings of each forced expiratory maneuver</a:t>
            </a:r>
          </a:p>
          <a:p>
            <a:r>
              <a:rPr lang="en-US" sz="3200" dirty="0"/>
              <a:t>               - three pre-bronchodilator tracings (flow volume loops)</a:t>
            </a:r>
          </a:p>
          <a:p>
            <a:r>
              <a:rPr lang="en-US" sz="3200" dirty="0"/>
              <a:t>               - three post-bronchodilator tracings (flow volume loops)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      Use the best FEV1 or FVC even if not from the same tracing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4466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DC27-BDE7-2673-8325-2CD574699E2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12192000" cy="70104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Period of Stability</a:t>
            </a:r>
          </a:p>
          <a:p>
            <a:endParaRPr lang="en-US" sz="3600" u="sng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Within two-weeks after a change in medication for a respiratory disorder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Within 30 days of completion for treatment of a LRI (lower respiratory tract infection)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Within 30 days of treatment for an exacerbation of a chronic respiratory disorder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Hospitalized or within 30 days of a hospital discharge for myocardial infarction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F427979-E7A0-340B-E91C-666C1428E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8712198"/>
            <a:ext cx="208597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5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person, indoor">
            <a:extLst>
              <a:ext uri="{FF2B5EF4-FFF2-40B4-BE49-F238E27FC236}">
                <a16:creationId xmlns:a16="http://schemas.microsoft.com/office/drawing/2014/main" id="{E6C38EF5-7452-71FC-9050-195E13093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0"/>
            <a:ext cx="11931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76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692DAA0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440" y="0"/>
            <a:ext cx="12378690" cy="674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3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01B0A87">
            <a:extLst>
              <a:ext uri="{FF2B5EF4-FFF2-40B4-BE49-F238E27FC236}">
                <a16:creationId xmlns:a16="http://schemas.microsoft.com/office/drawing/2014/main" id="{B0FCF34B-CEFA-DB7A-5D90-CE5C5AD0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75" y="0"/>
            <a:ext cx="12347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89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53A94C3">
            <a:extLst>
              <a:ext uri="{FF2B5EF4-FFF2-40B4-BE49-F238E27FC236}">
                <a16:creationId xmlns:a16="http://schemas.microsoft.com/office/drawing/2014/main" id="{168718B3-787F-C931-FB8D-14EDE19D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565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739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0E3AEC9">
            <a:extLst>
              <a:ext uri="{FF2B5EF4-FFF2-40B4-BE49-F238E27FC236}">
                <a16:creationId xmlns:a16="http://schemas.microsoft.com/office/drawing/2014/main" id="{2413DB30-3645-5199-0B22-FF9B075F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64389"/>
            <a:ext cx="12318521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52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3321-02D6-5881-8BC0-24D98CAF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-111511"/>
            <a:ext cx="9603275" cy="6278136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Respiratory Disorders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Listing 3.00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B7EEC-2E9B-D9B3-FFCA-67DF6527D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 </a:t>
            </a:r>
          </a:p>
          <a:p>
            <a:pPr marL="0" indent="0" algn="ctr">
              <a:buNone/>
            </a:pPr>
            <a:r>
              <a:rPr lang="en-US" sz="3200" dirty="0"/>
              <a:t>  Any lung disorder that interferes with moving air out (obstruction) or moving air in(restriction) or diffusion (gas exchange) across the cell membranes in the lungs.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35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3004BF">
            <a:extLst>
              <a:ext uri="{FF2B5EF4-FFF2-40B4-BE49-F238E27FC236}">
                <a16:creationId xmlns:a16="http://schemas.microsoft.com/office/drawing/2014/main" id="{2104F423-1E57-4D1D-7B93-D6480A4C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927" y="-89210"/>
            <a:ext cx="13808927" cy="694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15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5135320-6CFB-A932-6EF9-2FE4B726F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/>
        </p:blipFill>
        <p:spPr>
          <a:xfrm>
            <a:off x="20" y="-847493"/>
            <a:ext cx="12191980" cy="77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2856208-9008-E5F9-F092-5EE002D9E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0"/>
            <a:ext cx="11643105" cy="71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9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">
            <a:extLst>
              <a:ext uri="{FF2B5EF4-FFF2-40B4-BE49-F238E27FC236}">
                <a16:creationId xmlns:a16="http://schemas.microsoft.com/office/drawing/2014/main" id="{A8D656C1-7129-AC41-941B-CC0E7FBEE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936" y="-968991"/>
            <a:ext cx="12642936" cy="78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26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01DBD02-0C7B-A795-21A6-88B0F850C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2639"/>
            <a:ext cx="12296633" cy="784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62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49E39-A13E-38A0-DC74-BA0224A84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815" y="0"/>
            <a:ext cx="12732589" cy="70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8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">
            <a:extLst>
              <a:ext uri="{FF2B5EF4-FFF2-40B4-BE49-F238E27FC236}">
                <a16:creationId xmlns:a16="http://schemas.microsoft.com/office/drawing/2014/main" id="{EBFD5016-3BA3-ADB8-4477-D9C75472E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77" y="144966"/>
            <a:ext cx="9824224" cy="60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12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">
            <a:extLst>
              <a:ext uri="{FF2B5EF4-FFF2-40B4-BE49-F238E27FC236}">
                <a16:creationId xmlns:a16="http://schemas.microsoft.com/office/drawing/2014/main" id="{71CDABA3-686A-DE1F-A1D9-B644E87DF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64" y="144966"/>
            <a:ext cx="12186425" cy="64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23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8239-7F44-EC0C-C96A-D1BE8934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-880946"/>
            <a:ext cx="8643154" cy="1226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C4A8B-7EF0-43C7-0D10-89A074614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1999" cy="5854389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    Oximetry – </a:t>
            </a:r>
          </a:p>
          <a:p>
            <a:r>
              <a:rPr lang="en-US" sz="2800" dirty="0"/>
              <a:t>          6 MWT – use the lowest recorded SaO2 on room air (RA)</a:t>
            </a:r>
          </a:p>
          <a:p>
            <a:endParaRPr lang="en-US" sz="2800" dirty="0"/>
          </a:p>
          <a:p>
            <a:r>
              <a:rPr lang="en-US" sz="2800" dirty="0"/>
              <a:t>          Listing 3.02 C3  - Table V</a:t>
            </a:r>
          </a:p>
          <a:p>
            <a:r>
              <a:rPr lang="en-US" sz="2800" dirty="0"/>
              <a:t>                             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9F218C-C3CF-1D12-319E-C4F4CE2A9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60646"/>
              </p:ext>
            </p:extLst>
          </p:nvPr>
        </p:nvGraphicFramePr>
        <p:xfrm>
          <a:off x="4727082" y="2854714"/>
          <a:ext cx="3052160" cy="3178096"/>
        </p:xfrm>
        <a:graphic>
          <a:graphicData uri="http://schemas.openxmlformats.org/drawingml/2006/table">
            <a:tbl>
              <a:tblPr/>
              <a:tblGrid>
                <a:gridCol w="1526080">
                  <a:extLst>
                    <a:ext uri="{9D8B030D-6E8A-4147-A177-3AD203B41FA5}">
                      <a16:colId xmlns:a16="http://schemas.microsoft.com/office/drawing/2014/main" val="2046053687"/>
                    </a:ext>
                  </a:extLst>
                </a:gridCol>
                <a:gridCol w="1526080">
                  <a:extLst>
                    <a:ext uri="{9D8B030D-6E8A-4147-A177-3AD203B41FA5}">
                      <a16:colId xmlns:a16="http://schemas.microsoft.com/office/drawing/2014/main" val="4008571497"/>
                    </a:ext>
                  </a:extLst>
                </a:gridCol>
              </a:tblGrid>
              <a:tr h="158904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Test site altitude (feet above sea level)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SpO</a:t>
                      </a:r>
                      <a:r>
                        <a:rPr lang="en-US" b="1" baseline="-25000" dirty="0">
                          <a:effectLst/>
                        </a:rPr>
                        <a:t>2</a:t>
                      </a:r>
                      <a:r>
                        <a:rPr lang="en-US" b="1" dirty="0">
                          <a:effectLst/>
                        </a:rPr>
                        <a:t> less than or equal to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92927"/>
                  </a:ext>
                </a:extLst>
              </a:tr>
              <a:tr h="3972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Less than 3,000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87 percent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191846"/>
                  </a:ext>
                </a:extLst>
              </a:tr>
              <a:tr h="7945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3,000 through 6,000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85 percent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717256"/>
                  </a:ext>
                </a:extLst>
              </a:tr>
              <a:tr h="3972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Over 6,000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83 percent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D7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3400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1D312B5-B8FC-AE7E-3CE9-171253EE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2643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48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4827-B8A8-D3C6-8E79-EFD4E4DB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54239" y="-2241395"/>
            <a:ext cx="8643154" cy="557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62A27-6AA1-B7F1-B927-D49D3B64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12" y="89210"/>
            <a:ext cx="12080488" cy="5798633"/>
          </a:xfrm>
        </p:spPr>
        <p:txBody>
          <a:bodyPr/>
          <a:lstStyle/>
          <a:p>
            <a:pPr algn="ctr"/>
            <a:endParaRPr lang="en-US" dirty="0"/>
          </a:p>
          <a:p>
            <a:endParaRPr lang="en-US" dirty="0"/>
          </a:p>
          <a:p>
            <a:r>
              <a:rPr lang="en-US" dirty="0"/>
              <a:t>               </a:t>
            </a:r>
            <a:r>
              <a:rPr lang="en-US" sz="2800" dirty="0"/>
              <a:t>A 60-year-old clt presented with progressive shortness of breath and </a:t>
            </a:r>
          </a:p>
          <a:p>
            <a:r>
              <a:rPr lang="en-US" sz="2800" dirty="0"/>
              <a:t> chronic non-productive cough.  The clt reported a 45-year history of smoking </a:t>
            </a:r>
          </a:p>
          <a:p>
            <a:r>
              <a:rPr lang="en-US" sz="2800" dirty="0"/>
              <a:t> 2 packs of cigarettes per day (90 pack years). </a:t>
            </a:r>
          </a:p>
          <a:p>
            <a:r>
              <a:rPr lang="en-US" sz="2800" dirty="0"/>
              <a:t>  The clt reported mMRC – 3 dyspnea. SaO2 on RA – 92%. CXR – hyperinflation</a:t>
            </a:r>
          </a:p>
          <a:p>
            <a:r>
              <a:rPr lang="en-US" sz="2800" dirty="0"/>
              <a:t>  with flattened diaphragms. No lesion or consolidations. </a:t>
            </a:r>
          </a:p>
          <a:p>
            <a:r>
              <a:rPr lang="en-US" sz="2800" dirty="0"/>
              <a:t>  Breath sounds diminished in the bases to auscultation. Minimal expiratory </a:t>
            </a:r>
          </a:p>
          <a:p>
            <a:pPr algn="ctr"/>
            <a:r>
              <a:rPr lang="en-US" sz="2800" dirty="0"/>
              <a:t>  wheezing. The clt able to speak in clear sentences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5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F9BB-A409-4C7D-FC06-F606B7BE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51579" y="-468351"/>
            <a:ext cx="9603275" cy="1895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8748-B6D1-9F4C-6889-22AD7792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-278779"/>
            <a:ext cx="9603275" cy="672418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Chronic Obstructive Pulmonary Disease (COPD) –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Chronic bronchitis, emphysema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Pulmonary Fibrosis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Pneumoconiosis – coal worker’s (black lung), asbestosis, silo filler's lung,</a:t>
            </a:r>
          </a:p>
          <a:p>
            <a:pPr marL="0" indent="0">
              <a:buNone/>
            </a:pPr>
            <a:r>
              <a:rPr lang="en-US" sz="2400" dirty="0"/>
              <a:t>                                talcosis, silicosis (grinder’s disease), etc.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Cystic Fibrosis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Bronchiectasis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Pulmonary Hypertension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Respiratory Failure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Lung transplantation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76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8A18-EBD7-AC65-1FE6-140AD66F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-547525"/>
            <a:ext cx="8643154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F58CC-B4A7-F44A-09C0-92DF2B42A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8059" y="0"/>
            <a:ext cx="12076771" cy="66349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264BE-72E4-2223-3E5C-AB062EA77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059" y="-277667"/>
            <a:ext cx="12270059" cy="65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36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18EB-B35B-D187-03A2-55488C6A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-1583472"/>
            <a:ext cx="8643154" cy="10129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2129-694C-6C88-FCC3-06B5A55FD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89210" y="-468351"/>
            <a:ext cx="11411680" cy="732635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F5379-E1A2-C156-6331-A962C6E4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0" y="0"/>
            <a:ext cx="11062009" cy="64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040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outdoor, nature, sunset&#10;&#10;Description automatically generated">
            <a:extLst>
              <a:ext uri="{FF2B5EF4-FFF2-40B4-BE49-F238E27FC236}">
                <a16:creationId xmlns:a16="http://schemas.microsoft.com/office/drawing/2014/main" id="{BECD12E8-2281-9A4B-DEE3-462C803BB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4" y="-1"/>
            <a:ext cx="11786838" cy="67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411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5539-F33C-5A3B-314D-B0370793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-1393902"/>
            <a:ext cx="8643154" cy="11039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49B2C-62FA-7A4C-F9F8-4CED5E631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531" y="-78059"/>
            <a:ext cx="8630446" cy="6322741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Thank you for your kind attention!</a:t>
            </a:r>
          </a:p>
        </p:txBody>
      </p:sp>
    </p:spTree>
    <p:extLst>
      <p:ext uri="{BB962C8B-B14F-4D97-AF65-F5344CB8AC3E}">
        <p14:creationId xmlns:p14="http://schemas.microsoft.com/office/powerpoint/2010/main" val="205689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F77A-9B2D-8850-A904-C35C09EE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51579" y="-903248"/>
            <a:ext cx="9603275" cy="4237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78EC-C0F4-73F8-0B53-A9D28A82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1" y="245327"/>
            <a:ext cx="11731082" cy="6858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/>
              <a:t>Symptoms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2800" dirty="0"/>
              <a:t>Coughing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Chest pain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u="sng" dirty="0"/>
              <a:t> </a:t>
            </a:r>
            <a:r>
              <a:rPr lang="en-US" sz="2400" dirty="0"/>
              <a:t>Dyspnea – shortness of breath. At rest or with exertion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Wheezing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Sputum production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Hemoptysis (coughing up blood)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Use of accessory muscles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Tachypnea – increase rate of breathin</a:t>
            </a:r>
            <a:r>
              <a:rPr lang="en-US" sz="3200" dirty="0"/>
              <a:t>g. </a:t>
            </a:r>
          </a:p>
        </p:txBody>
      </p:sp>
    </p:spTree>
    <p:extLst>
      <p:ext uri="{BB962C8B-B14F-4D97-AF65-F5344CB8AC3E}">
        <p14:creationId xmlns:p14="http://schemas.microsoft.com/office/powerpoint/2010/main" val="52804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64DC4899-BBED-5094-FAF4-1B4596BC1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699" y="-457199"/>
            <a:ext cx="12585396" cy="7531100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884495C-D0A7-9EEA-8F71-A6B10942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7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A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7CBEB7EE-14A5-8948-0CD7-75F75FDFA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61" y="-1672684"/>
            <a:ext cx="12192000" cy="79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9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X-ray of a person's chest&#10;&#10;Description automatically generated with medium confidence">
            <a:extLst>
              <a:ext uri="{FF2B5EF4-FFF2-40B4-BE49-F238E27FC236}">
                <a16:creationId xmlns:a16="http://schemas.microsoft.com/office/drawing/2014/main" id="{B6294B20-2CF8-7EEF-D111-A0D4AB370E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3"/>
            <a:ext cx="5929313" cy="7383463"/>
          </a:xfrm>
          <a:prstGeom prst="rect">
            <a:avLst/>
          </a:prstGeom>
        </p:spPr>
      </p:pic>
      <p:pic>
        <p:nvPicPr>
          <p:cNvPr id="7" name="Picture 6" descr="A picture containing x-ray film, blur&#10;&#10;Description automatically generated">
            <a:extLst>
              <a:ext uri="{FF2B5EF4-FFF2-40B4-BE49-F238E27FC236}">
                <a16:creationId xmlns:a16="http://schemas.microsoft.com/office/drawing/2014/main" id="{0374EFCD-2E0A-DE14-DB8C-53D7E4274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54" y="-627797"/>
            <a:ext cx="6261946" cy="73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435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735</TotalTime>
  <Words>651</Words>
  <Application>Microsoft Office PowerPoint</Application>
  <PresentationFormat>Widescreen</PresentationFormat>
  <Paragraphs>97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Gill Sans MT</vt:lpstr>
      <vt:lpstr>Wingdings</vt:lpstr>
      <vt:lpstr>Gallery</vt:lpstr>
      <vt:lpstr>2024 Nade national training conference  everything you wanted to know about PFTs (but were afraid to ask)  A presentation  by  J. Scott Pritchard, DO   </vt:lpstr>
      <vt:lpstr>PowerPoint Presentation</vt:lpstr>
      <vt:lpstr>Objectives</vt:lpstr>
      <vt:lpstr> Respiratory Disorders   Listing 3.00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Nade national training conference Oklahoma City, Oklahoma</dc:title>
  <dc:creator>Pritchard, J. Scott DO   DDS Salem</dc:creator>
  <cp:lastModifiedBy>Garcia, Marjorie E. DDS Salem</cp:lastModifiedBy>
  <cp:revision>16</cp:revision>
  <dcterms:created xsi:type="dcterms:W3CDTF">2024-07-24T23:35:26Z</dcterms:created>
  <dcterms:modified xsi:type="dcterms:W3CDTF">2024-10-15T00:09:14Z</dcterms:modified>
</cp:coreProperties>
</file>